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97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874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208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F8D8A4-9613-4327-A287-3B86807E7D53}" type="datetimeFigureOut">
              <a:rPr lang="ko-KR" altLang="en-US" smtClean="0"/>
              <a:t>2025-11-25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473010-B0EB-483A-947F-E5F0FAD62D31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64165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73010-B0EB-483A-947F-E5F0FAD62D31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2351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2025-11-25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1179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2025-11-25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7052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2025-11-25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27414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2025-11-25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29840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2025-11-25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53893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2025-11-25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80706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2025-11-25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419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2025-11-25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34377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dirty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2025-11-25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484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2025-11-25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49602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851A2-4A77-43A3-B650-F3E3BB8B605B}" type="datetimeFigureOut">
              <a:rPr lang="ko-KR" altLang="en-US" smtClean="0"/>
              <a:t>2025-11-25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47192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851A2-4A77-43A3-B650-F3E3BB8B605B}" type="datetimeFigureOut">
              <a:rPr lang="ko-KR" altLang="en-US" smtClean="0"/>
              <a:t>2025-11-25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3667E-BED0-46F8-B8FA-E486758796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2375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2AB0D46E-1FA1-46D6-9693-8F044F533A90}"/>
              </a:ext>
            </a:extLst>
          </p:cNvPr>
          <p:cNvCxnSpPr/>
          <p:nvPr/>
        </p:nvCxnSpPr>
        <p:spPr>
          <a:xfrm>
            <a:off x="272480" y="557342"/>
            <a:ext cx="9390633" cy="0"/>
          </a:xfrm>
          <a:prstGeom prst="line">
            <a:avLst/>
          </a:prstGeom>
          <a:ln w="158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363768" y="6482214"/>
            <a:ext cx="2504017" cy="395552"/>
          </a:xfrm>
          <a:prstGeom prst="rect">
            <a:avLst/>
          </a:prstGeom>
        </p:spPr>
        <p:txBody>
          <a:bodyPr/>
          <a:lstStyle/>
          <a:p>
            <a:pPr algn="r" defTabSz="990570">
              <a:defRPr/>
            </a:pPr>
            <a:fld id="{8157DE36-AEA0-4069-9C73-4B03BCD6A81D}" type="slidenum">
              <a:rPr lang="ko-KR" altLang="en-US" sz="1100">
                <a:solidFill>
                  <a:prstClr val="black">
                    <a:tint val="75000"/>
                  </a:prst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pPr algn="r" defTabSz="990570">
                <a:defRPr/>
              </a:pPr>
              <a:t>1</a:t>
            </a:fld>
            <a:endParaRPr lang="ko-KR" altLang="en-US" sz="1100" dirty="0">
              <a:solidFill>
                <a:prstClr val="black">
                  <a:tint val="75000"/>
                </a:prstClr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322642" y="161211"/>
            <a:ext cx="89646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rIns="90000">
            <a:spAutoFit/>
          </a:bodyPr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u="sng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8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원신한 Bold" panose="020B0803000000000000" pitchFamily="50" charset="-127"/>
                <a:ea typeface="원신한 Bold" panose="020B0803000000000000" pitchFamily="50" charset="-127"/>
                <a:cs typeface="+mn-cs"/>
              </a:rPr>
              <a:t> 『100</a:t>
            </a:r>
            <a:r>
              <a:rPr kumimoji="1" lang="ko-KR" altLang="en-US" sz="18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원신한 Bold" panose="020B0803000000000000" pitchFamily="50" charset="-127"/>
                <a:ea typeface="원신한 Bold" panose="020B0803000000000000" pitchFamily="50" charset="-127"/>
                <a:cs typeface="+mn-cs"/>
              </a:rPr>
              <a:t>투더 퓨쳐 적금</a:t>
            </a:r>
            <a:r>
              <a:rPr lang="en-US" altLang="ko-KR" u="none" smtClean="0">
                <a:solidFill>
                  <a:srgbClr val="000000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』</a:t>
            </a:r>
            <a:r>
              <a:rPr lang="ko-KR" altLang="en-US" u="none" smtClean="0">
                <a:solidFill>
                  <a:srgbClr val="000000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 특약 </a:t>
            </a:r>
            <a:r>
              <a:rPr lang="ko-KR" altLang="en-US" u="none" dirty="0" smtClean="0">
                <a:solidFill>
                  <a:srgbClr val="000000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개정 </a:t>
            </a:r>
            <a:r>
              <a:rPr lang="ko-KR" altLang="en-US" u="none" smtClean="0">
                <a:solidFill>
                  <a:srgbClr val="000000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신구 대비표 </a:t>
            </a:r>
            <a:endParaRPr kumimoji="1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원신한 Bold" panose="020B0803000000000000" pitchFamily="50" charset="-127"/>
              <a:ea typeface="원신한 Bold" panose="020B0803000000000000" pitchFamily="50" charset="-127"/>
              <a:cs typeface="+mn-cs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716461"/>
              </p:ext>
            </p:extLst>
          </p:nvPr>
        </p:nvGraphicFramePr>
        <p:xfrm>
          <a:off x="272480" y="647858"/>
          <a:ext cx="9390634" cy="5990588"/>
        </p:xfrm>
        <a:graphic>
          <a:graphicData uri="http://schemas.openxmlformats.org/drawingml/2006/table">
            <a:tbl>
              <a:tblPr firstRow="1" bandRow="1"/>
              <a:tblGrid>
                <a:gridCol w="4243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3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31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8790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현행</a:t>
                      </a:r>
                      <a:endParaRPr kumimoji="1" lang="ko-KR" altLang="en-US" sz="1100" kern="1200" dirty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</a:txBody>
                  <a:tcPr marL="99062" marR="99062" marT="45712" marB="45712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개정</a:t>
                      </a:r>
                      <a:r>
                        <a:rPr kumimoji="1" lang="en-US" altLang="ko-KR" sz="1100" kern="120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kern="120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안</a:t>
                      </a:r>
                      <a:r>
                        <a:rPr kumimoji="1" lang="en-US" altLang="ko-KR" sz="1100" kern="120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  <a:endParaRPr kumimoji="1" lang="ko-KR" altLang="en-US" sz="1100" kern="1200" dirty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</a:txBody>
                  <a:tcPr marL="99062" marR="99062" marT="45712" marB="45712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굴림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비고</a:t>
                      </a:r>
                      <a:endParaRPr kumimoji="1" lang="ko-KR" altLang="en-US" sz="1100" kern="1200" dirty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</a:txBody>
                  <a:tcPr marL="99062" marR="99062" marT="45712" marB="45712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31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약관의 적용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~ 4.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신규 및 해지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생  략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5.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가입제한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 적금은 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인 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계좌에 한합니다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6.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상품유형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~ 16.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자동해지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생  략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 약관을 금융소비자 보호에 관한 법률 및 제주은행의 내부통제 기준에 따른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절차를 거쳐 제공됩니다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부   칙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1. 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시행일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 특약은 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2025.07.10.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부터 시행합니다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</a:txBody>
                  <a:tcPr marL="49846" marR="49846" marT="46793" marB="46793" horzOverflow="overflow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약관의 적용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~ 4.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신규 및 해지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현행과 동일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5.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가입제한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 적금은 </a:t>
                      </a:r>
                      <a:r>
                        <a:rPr lang="en-US" altLang="ko-KR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인 </a:t>
                      </a:r>
                      <a:r>
                        <a:rPr lang="en-US" altLang="ko-KR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계좌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에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한합니다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kern="1200" baseline="0" smtClean="0">
                        <a:solidFill>
                          <a:srgbClr val="FF0000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6.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상품유형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~ 16.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자동해지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현행과 동일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 약관을 금융소비자 보호에 관한 법률 및 제주은행의 내부통제 기준에 따른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절차를 거쳐 제공됩니다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부   칙</a:t>
                      </a: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1. (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시행일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 특약은 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2025.07.10.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부터 시행합니다</a:t>
                      </a: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baseline="0" smtClean="0">
                        <a:solidFill>
                          <a:schemeClr val="tx1"/>
                        </a:solidFill>
                        <a:latin typeface="원신한 Light" pitchFamily="50" charset="-127"/>
                        <a:ea typeface="원신한 Light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2. (</a:t>
                      </a:r>
                      <a:r>
                        <a:rPr lang="ko-KR" altLang="en-US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시행일</a:t>
                      </a:r>
                      <a:r>
                        <a:rPr lang="en-US" altLang="ko-KR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이 특약은 </a:t>
                      </a:r>
                      <a:r>
                        <a:rPr lang="en-US" altLang="ko-KR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2025.11.26.</a:t>
                      </a:r>
                      <a:r>
                        <a:rPr lang="ko-KR" altLang="en-US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부터 시행합니다</a:t>
                      </a:r>
                      <a:r>
                        <a:rPr lang="en-US" altLang="ko-KR" sz="1000" b="1" kern="1200" baseline="0" smtClean="0">
                          <a:solidFill>
                            <a:srgbClr val="FF0000"/>
                          </a:solidFill>
                          <a:latin typeface="원신한 Light" pitchFamily="50" charset="-127"/>
                          <a:ea typeface="원신한 Light" pitchFamily="50" charset="-127"/>
                          <a:cs typeface="+mn-cs"/>
                        </a:rPr>
                        <a:t>.</a:t>
                      </a:r>
                    </a:p>
                  </a:txBody>
                  <a:tcPr marL="49846" marR="49846" marT="46793" marB="46793" horzOverflow="overflow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kern="1200" cap="none" spc="0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원신한 Light" pitchFamily="50" charset="-127"/>
                          <a:ea typeface="원신한 Light" pitchFamily="50" charset="-127"/>
                          <a:cs typeface="Arial" pitchFamily="34" charset="0"/>
                        </a:rPr>
                        <a:t>가입 제한좌수 변경</a:t>
                      </a: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kern="1200" cap="none" spc="0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원신한 Light" pitchFamily="50" charset="-127"/>
                          <a:ea typeface="원신한 Light" pitchFamily="50" charset="-127"/>
                          <a:cs typeface="Arial" pitchFamily="34" charset="0"/>
                        </a:rPr>
                        <a:t>부칙내</a:t>
                      </a:r>
                      <a:endParaRPr kumimoji="1" lang="en-US" altLang="ko-KR" sz="1000" b="0" i="0" u="none" strike="noStrike" kern="1200" cap="none" spc="0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4615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kern="1200" cap="none" spc="0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원신한 Light" pitchFamily="50" charset="-127"/>
                          <a:ea typeface="원신한 Light" pitchFamily="50" charset="-127"/>
                          <a:cs typeface="Arial" pitchFamily="34" charset="0"/>
                        </a:rPr>
                        <a:t>개정일자 추가</a:t>
                      </a:r>
                      <a:endParaRPr kumimoji="1" lang="en-US" altLang="ko-KR" sz="10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원신한 Light" pitchFamily="50" charset="-127"/>
                        <a:ea typeface="원신한 Light" pitchFamily="50" charset="-127"/>
                        <a:cs typeface="Arial" pitchFamily="34" charset="0"/>
                      </a:endParaRPr>
                    </a:p>
                  </a:txBody>
                  <a:tcPr marL="49846" marR="49846" marT="46793" marB="46793" horzOverflow="overflow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823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>
          <a:solidFill>
            <a:schemeClr val="bg1">
              <a:lumMod val="85000"/>
            </a:schemeClr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10312</TotalTime>
  <Words>169</Words>
  <Application>Microsoft Office PowerPoint</Application>
  <PresentationFormat>A4 용지(210x297mm)</PresentationFormat>
  <Paragraphs>54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원신한 Bold</vt:lpstr>
      <vt:lpstr>원신한 Light</vt:lpstr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YANG GIL</dc:creator>
  <cp:lastModifiedBy>jjbusr</cp:lastModifiedBy>
  <cp:revision>960</cp:revision>
  <cp:lastPrinted>2025-08-20T05:34:02Z</cp:lastPrinted>
  <dcterms:created xsi:type="dcterms:W3CDTF">2020-12-22T06:21:59Z</dcterms:created>
  <dcterms:modified xsi:type="dcterms:W3CDTF">2025-11-25T08:46:28Z</dcterms:modified>
</cp:coreProperties>
</file>