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97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874" autoAdjust="0"/>
    <p:restoredTop sz="94660"/>
  </p:normalViewPr>
  <p:slideViewPr>
    <p:cSldViewPr snapToGrid="0">
      <p:cViewPr varScale="1">
        <p:scale>
          <a:sx n="97" d="100"/>
          <a:sy n="97" d="100"/>
        </p:scale>
        <p:origin x="8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F8D8A4-9613-4327-A287-3B86807E7D53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73010-B0EB-483A-947F-E5F0FAD62D31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4165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73010-B0EB-483A-947F-E5F0FAD62D31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2351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1179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7052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7414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2984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53893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80706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419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3437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dirty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484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9602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7192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851A2-4A77-43A3-B650-F3E3BB8B605B}" type="datetimeFigureOut">
              <a:rPr lang="ko-KR" altLang="en-US" smtClean="0"/>
              <a:t>2025-10-02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2375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2AB0D46E-1FA1-46D6-9693-8F044F533A90}"/>
              </a:ext>
            </a:extLst>
          </p:cNvPr>
          <p:cNvCxnSpPr/>
          <p:nvPr/>
        </p:nvCxnSpPr>
        <p:spPr>
          <a:xfrm>
            <a:off x="272480" y="557342"/>
            <a:ext cx="9390633" cy="0"/>
          </a:xfrm>
          <a:prstGeom prst="line">
            <a:avLst/>
          </a:prstGeom>
          <a:ln w="158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363768" y="6482214"/>
            <a:ext cx="2504017" cy="395552"/>
          </a:xfrm>
          <a:prstGeom prst="rect">
            <a:avLst/>
          </a:prstGeom>
        </p:spPr>
        <p:txBody>
          <a:bodyPr/>
          <a:lstStyle/>
          <a:p>
            <a:pPr algn="r" defTabSz="990570">
              <a:defRPr/>
            </a:pPr>
            <a:fld id="{8157DE36-AEA0-4069-9C73-4B03BCD6A81D}" type="slidenum">
              <a:rPr lang="ko-KR" altLang="en-US" sz="1100">
                <a:solidFill>
                  <a:prstClr val="black">
                    <a:tint val="75000"/>
                  </a:prst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pPr algn="r" defTabSz="990570">
                <a:defRPr/>
              </a:pPr>
              <a:t>1</a:t>
            </a:fld>
            <a:endParaRPr lang="ko-KR" altLang="en-US" sz="1100" dirty="0">
              <a:solidFill>
                <a:prstClr val="black">
                  <a:tint val="75000"/>
                </a:prstClr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322642" y="161211"/>
            <a:ext cx="8964613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rIns="90000">
            <a:spAutoFit/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pPr lvl="0" defTabSz="914400" eaLnBrk="1" latinLnBrk="1" hangingPunct="1">
              <a:spcBef>
                <a:spcPct val="50000"/>
              </a:spcBef>
              <a:defRPr/>
            </a:pPr>
            <a:r>
              <a:rPr kumimoji="1" lang="en-US" altLang="ko-KR" sz="18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원신한 Bold" panose="020B0803000000000000" pitchFamily="50" charset="-127"/>
                <a:ea typeface="원신한 Bold" panose="020B0803000000000000" pitchFamily="50" charset="-127"/>
                <a:cs typeface="+mn-cs"/>
              </a:rPr>
              <a:t> 『</a:t>
            </a:r>
            <a:r>
              <a:rPr kumimoji="1" lang="ko-KR" altLang="en-US" sz="18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원신한 Bold" panose="020B0803000000000000" pitchFamily="50" charset="-127"/>
                <a:ea typeface="원신한 Bold" panose="020B0803000000000000" pitchFamily="50" charset="-127"/>
                <a:cs typeface="+mn-cs"/>
              </a:rPr>
              <a:t>제주은행 장병내일준비적금</a:t>
            </a:r>
            <a:r>
              <a:rPr lang="en-US" altLang="ko-KR" u="none" smtClean="0">
                <a:solidFill>
                  <a:srgbClr val="000000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』</a:t>
            </a:r>
            <a:r>
              <a:rPr lang="ko-KR" altLang="en-US" u="none" smtClean="0">
                <a:solidFill>
                  <a:srgbClr val="000000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 특약 </a:t>
            </a:r>
            <a:r>
              <a:rPr lang="ko-KR" altLang="en-US" u="none" dirty="0" smtClean="0">
                <a:solidFill>
                  <a:srgbClr val="000000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개정 </a:t>
            </a:r>
            <a:r>
              <a:rPr lang="ko-KR" altLang="en-US" u="none" smtClean="0">
                <a:solidFill>
                  <a:srgbClr val="000000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신구 </a:t>
            </a:r>
            <a:r>
              <a:rPr lang="ko-KR" altLang="en-US" u="none" smtClean="0">
                <a:solidFill>
                  <a:srgbClr val="000000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대비표</a:t>
            </a:r>
            <a:endParaRPr lang="en-US" altLang="ko-KR" u="none">
              <a:solidFill>
                <a:srgbClr val="000000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원신한 Bold" panose="020B0803000000000000" pitchFamily="50" charset="-127"/>
              <a:ea typeface="원신한 Bold" panose="020B0803000000000000" pitchFamily="50" charset="-127"/>
              <a:cs typeface="+mn-cs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682666"/>
              </p:ext>
            </p:extLst>
          </p:nvPr>
        </p:nvGraphicFramePr>
        <p:xfrm>
          <a:off x="272480" y="647858"/>
          <a:ext cx="9390634" cy="5990588"/>
        </p:xfrm>
        <a:graphic>
          <a:graphicData uri="http://schemas.openxmlformats.org/drawingml/2006/table">
            <a:tbl>
              <a:tblPr firstRow="1" bandRow="1"/>
              <a:tblGrid>
                <a:gridCol w="43038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038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28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790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현행</a:t>
                      </a:r>
                      <a:endParaRPr kumimoji="1" lang="ko-KR" altLang="en-US" sz="1100" kern="1200" dirty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</a:txBody>
                  <a:tcPr marL="99062" marR="99062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개정</a:t>
                      </a:r>
                      <a:r>
                        <a:rPr kumimoji="1" lang="en-US" altLang="ko-KR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안</a:t>
                      </a:r>
                      <a:r>
                        <a:rPr kumimoji="1" lang="en-US" altLang="ko-KR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  <a:endParaRPr kumimoji="1" lang="ko-KR" altLang="en-US" sz="1100" kern="1200" dirty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</a:txBody>
                  <a:tcPr marL="99062" marR="99062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비고</a:t>
                      </a:r>
                      <a:endParaRPr kumimoji="1" lang="ko-KR" altLang="en-US" sz="1100" kern="1200" dirty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</a:txBody>
                  <a:tcPr marL="99062" marR="99062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31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약관의 적용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~ 5.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이율의 적용</a:t>
                      </a:r>
                      <a:endParaRPr lang="en-US" altLang="ko-KR" sz="1000" b="1" kern="1200" baseline="0" dirty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생  </a:t>
                      </a:r>
                      <a:r>
                        <a:rPr lang="ko-KR" altLang="en-US" sz="1000" b="0" kern="1200" baseline="0" err="1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략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6. 1%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이자지원금 지급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1%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이자지원금은 장병내일준비적금 가입일로부터 만기일까지 납입금액 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건 별로 실제 예치일수 기간 동안 연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1%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이율을 적용하여 계산된 금액으로 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합니다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 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단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, 1%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이자지원금은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2023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12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월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31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일까지 납입분에 대해서만 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적용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가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 (1)~(2)                                 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생  략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    3.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만기 해지시 전역일이 명기된 확인서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전역증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병역증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병적증명서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    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복무사실확인서 중 택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1)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원본 제출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나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 ~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라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                                      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생  략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7.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매칭지원금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~ 11.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만기 후 이자율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생  략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부       칙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000" kern="1200" smtClean="0">
                          <a:solidFill>
                            <a:schemeClr val="tx1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1. ~ 9.                                            (</a:t>
                      </a:r>
                      <a:r>
                        <a:rPr lang="ko-KR" altLang="en-US" sz="1000" kern="1200" smtClean="0">
                          <a:solidFill>
                            <a:schemeClr val="tx1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생  략</a:t>
                      </a:r>
                      <a:r>
                        <a:rPr lang="en-US" altLang="ko-KR" sz="1000" kern="1200" smtClean="0">
                          <a:solidFill>
                            <a:schemeClr val="tx1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)</a:t>
                      </a:r>
                      <a:endParaRPr lang="ko-KR" altLang="ko-KR" sz="1000" kern="1200" smtClean="0">
                        <a:solidFill>
                          <a:schemeClr val="tx1"/>
                        </a:solidFill>
                        <a:effectLst/>
                        <a:latin typeface="원신한 Light" panose="020B0303000000000000" pitchFamily="50" charset="-127"/>
                        <a:ea typeface="원신한 Light" panose="020B0303000000000000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</a:txBody>
                  <a:tcPr marL="49846" marR="49846" marT="46793" marB="46793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약관의 적용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~ 5.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이율의 적용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현행과 동일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6. 1%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이자지원금 지급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1%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이자지원금은 장병내일준비적금 가입일로부터 만기일까지 납입금액 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건 별로 실제 예치일수 기간 동안 연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1%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이율을 적용하여 계산된 금액으로 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합니다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 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단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, 1%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이자지원금은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2023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12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월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31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일까지 납입분에 대해서만 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적용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가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 (1)~(2)                             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현행과 동일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    3.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만기 해지시 전역일이 명기된 확인서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전역증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병역증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병적증명서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    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복무사실확인서 중 택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1)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원본 제출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         </a:t>
                      </a: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단</a:t>
                      </a: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현역병에서 사회복무요원으로 역종이 변경된 경우 역종변경 </a:t>
                      </a:r>
                      <a:endParaRPr lang="en-US" altLang="ko-KR" sz="1000" b="1" kern="1200" baseline="0" smtClean="0">
                        <a:solidFill>
                          <a:srgbClr val="FF0000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           </a:t>
                      </a:r>
                      <a:r>
                        <a:rPr lang="ko-KR" altLang="en-US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사실이 기재된 병적증명서 제출 가능</a:t>
                      </a: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나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 ~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라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                                 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현행과 동일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7.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매칭지원금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~ 11.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만기 후 이자율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현행과 동일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부       칙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000" kern="1200" smtClean="0">
                          <a:solidFill>
                            <a:schemeClr val="tx1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1. ~ 9.                                    </a:t>
                      </a:r>
                      <a:r>
                        <a:rPr lang="en-US" altLang="ko-KR" sz="1000" kern="1200" baseline="0" smtClean="0">
                          <a:solidFill>
                            <a:schemeClr val="tx1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000" kern="1200" smtClean="0">
                          <a:solidFill>
                            <a:schemeClr val="tx1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  (</a:t>
                      </a:r>
                      <a:r>
                        <a:rPr lang="ko-KR" altLang="en-US" sz="1000" kern="1200" smtClean="0">
                          <a:solidFill>
                            <a:schemeClr val="tx1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현행과 동일</a:t>
                      </a:r>
                      <a:r>
                        <a:rPr lang="en-US" altLang="ko-KR" sz="1000" kern="1200" smtClean="0">
                          <a:solidFill>
                            <a:schemeClr val="tx1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0" indent="0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000" b="1" kern="1200" smtClean="0">
                          <a:solidFill>
                            <a:srgbClr val="FF0000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10. </a:t>
                      </a:r>
                      <a:r>
                        <a:rPr lang="ko-KR" altLang="en-US" sz="1000" b="1" kern="1200" smtClean="0">
                          <a:solidFill>
                            <a:srgbClr val="FF0000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이 개정 특약은 </a:t>
                      </a:r>
                      <a:r>
                        <a:rPr lang="en-US" altLang="ko-KR" sz="1000" b="1" kern="1200" smtClean="0">
                          <a:solidFill>
                            <a:srgbClr val="FF0000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2025.00.00.</a:t>
                      </a:r>
                      <a:r>
                        <a:rPr lang="ko-KR" altLang="en-US" sz="1000" b="1" kern="1200" smtClean="0">
                          <a:solidFill>
                            <a:srgbClr val="FF0000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부터 시행합니다</a:t>
                      </a:r>
                      <a:r>
                        <a:rPr lang="en-US" altLang="ko-KR" sz="1000" b="1" kern="1200" smtClean="0">
                          <a:solidFill>
                            <a:srgbClr val="FF0000"/>
                          </a:solidFill>
                          <a:effectLst/>
                          <a:latin typeface="원신한 Light" panose="020B0303000000000000" pitchFamily="50" charset="-127"/>
                          <a:ea typeface="원신한 Light" panose="020B0303000000000000" pitchFamily="50" charset="-127"/>
                          <a:cs typeface="+mn-cs"/>
                        </a:rPr>
                        <a:t>.</a:t>
                      </a:r>
                      <a:endParaRPr lang="ko-KR" altLang="ko-KR" sz="1000" b="1" kern="1200" smtClean="0">
                        <a:solidFill>
                          <a:srgbClr val="FF0000"/>
                        </a:solidFill>
                        <a:effectLst/>
                        <a:latin typeface="원신한 Light" panose="020B0303000000000000" pitchFamily="50" charset="-127"/>
                        <a:ea typeface="원신한 Light" panose="020B0303000000000000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</a:txBody>
                  <a:tcPr marL="49846" marR="49846" marT="46793" marB="46793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kern="1200" cap="none" spc="0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원신한 Light" pitchFamily="50" charset="-127"/>
                          <a:ea typeface="원신한 Light" pitchFamily="50" charset="-127"/>
                          <a:cs typeface="Arial" pitchFamily="34" charset="0"/>
                        </a:rPr>
                        <a:t>역종변경</a:t>
                      </a: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kern="1200" cap="none" spc="0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원신한 Light" pitchFamily="50" charset="-127"/>
                          <a:ea typeface="원신한 Light" pitchFamily="50" charset="-127"/>
                          <a:cs typeface="Arial" pitchFamily="34" charset="0"/>
                        </a:rPr>
                        <a:t>관련내용</a:t>
                      </a: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kern="1200" cap="none" spc="0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원신한 Light" pitchFamily="50" charset="-127"/>
                          <a:ea typeface="원신한 Light" pitchFamily="50" charset="-127"/>
                          <a:cs typeface="Arial" pitchFamily="34" charset="0"/>
                        </a:rPr>
                        <a:t>추가</a:t>
                      </a: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kern="1200" cap="none" spc="0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원신한 Light" pitchFamily="50" charset="-127"/>
                          <a:ea typeface="원신한 Light" pitchFamily="50" charset="-127"/>
                          <a:cs typeface="Arial" pitchFamily="34" charset="0"/>
                        </a:rPr>
                        <a:t>부칙</a:t>
                      </a:r>
                      <a:r>
                        <a:rPr kumimoji="1" lang="en-US" altLang="ko-KR" sz="900" b="1" i="0" u="none" strike="noStrike" kern="1200" cap="none" spc="0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원신한 Light" pitchFamily="50" charset="-127"/>
                          <a:ea typeface="원신한 Light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900" b="1" i="0" u="none" strike="noStrike" kern="1200" cap="none" spc="0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원신한 Light" pitchFamily="50" charset="-127"/>
                          <a:ea typeface="원신한 Light" pitchFamily="50" charset="-127"/>
                          <a:cs typeface="Arial" pitchFamily="34" charset="0"/>
                        </a:rPr>
                        <a:t>내 개정일자 추가</a:t>
                      </a:r>
                      <a:endParaRPr kumimoji="1" lang="en-US" altLang="ko-KR" sz="900" b="1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</a:txBody>
                  <a:tcPr marL="49846" marR="49846" marT="46793" marB="46793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823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solidFill>
            <a:schemeClr val="bg1">
              <a:lumMod val="85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10199</TotalTime>
  <Words>311</Words>
  <Application>Microsoft Office PowerPoint</Application>
  <PresentationFormat>A4 용지(210x297mm)</PresentationFormat>
  <Paragraphs>74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원신한 Bold</vt:lpstr>
      <vt:lpstr>원신한 Light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YANG GIL</dc:creator>
  <cp:lastModifiedBy>jjbusr</cp:lastModifiedBy>
  <cp:revision>961</cp:revision>
  <cp:lastPrinted>2025-08-20T05:34:02Z</cp:lastPrinted>
  <dcterms:created xsi:type="dcterms:W3CDTF">2020-12-22T06:21:59Z</dcterms:created>
  <dcterms:modified xsi:type="dcterms:W3CDTF">2025-10-02T07:30:28Z</dcterms:modified>
</cp:coreProperties>
</file>